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9" r:id="rId34"/>
    <p:sldId id="288" r:id="rId3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8" roundtripDataSignature="AMtx7mjVDJ+KxsYyWgDlLrtXhZF4idCK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975682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3055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07095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95463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80635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350832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311572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287959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14435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6561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425009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48265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729063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345494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714459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912326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5070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269330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92934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712185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74016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025027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38621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55951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31413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37817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300204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5345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329462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69479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0198142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9111480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25801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92b2129455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g92b2129455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1781580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92b2129455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g92b2129455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27370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3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3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3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4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4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0" y="1222450"/>
            <a:ext cx="12192000" cy="563555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>
            <a:spLocks noGrp="1"/>
          </p:cNvSpPr>
          <p:nvPr>
            <p:ph type="ctrTitle"/>
          </p:nvPr>
        </p:nvSpPr>
        <p:spPr>
          <a:xfrm>
            <a:off x="1525425" y="2111245"/>
            <a:ext cx="9144000" cy="26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pt-BR" b="1">
                <a:latin typeface="Arial"/>
                <a:ea typeface="Arial"/>
                <a:cs typeface="Arial"/>
                <a:sym typeface="Arial"/>
              </a:rPr>
              <a:t>GUIA DE BOAS PRÁTICAS COM O MEIO AMBIENTE</a:t>
            </a:r>
            <a:r>
              <a:rPr lang="pt-BR">
                <a:latin typeface="Arial"/>
                <a:ea typeface="Arial"/>
                <a:cs typeface="Arial"/>
                <a:sym typeface="Arial"/>
              </a:rPr>
              <a:t>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" name="Google Shape;8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1392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8007" y="5704319"/>
            <a:ext cx="11818834" cy="11536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 amt="70000"/>
          </a:blip>
          <a:srcRect l="6942"/>
          <a:stretch/>
        </p:blipFill>
        <p:spPr>
          <a:xfrm>
            <a:off x="6824925" y="0"/>
            <a:ext cx="5367073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78647" y="5837360"/>
            <a:ext cx="2185420" cy="874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5634328"/>
            <a:ext cx="2121640" cy="1280842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 txBox="1">
            <a:spLocks noGrp="1"/>
          </p:cNvSpPr>
          <p:nvPr>
            <p:ph type="title"/>
          </p:nvPr>
        </p:nvSpPr>
        <p:spPr>
          <a:xfrm>
            <a:off x="0" y="775906"/>
            <a:ext cx="6264067" cy="5061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9"/>
              <a:buFont typeface="Times New Roman"/>
              <a:buNone/>
            </a:pPr>
            <a:r>
              <a:rPr lang="pt-BR" sz="3509">
                <a:latin typeface="Times New Roman"/>
                <a:ea typeface="Times New Roman"/>
                <a:cs typeface="Times New Roman"/>
                <a:sym typeface="Times New Roman"/>
              </a:rPr>
              <a:t>Por causa de uma consciência bíblico-cristã (ortopraxia) e por uma questão ética educacional a ACEV e a ACEV Social, através de suas  igrejas, projetos, líderes, membros e voluntários, se compromete em contribuir com a preservação do meio ambiente. </a:t>
            </a:r>
            <a:endParaRPr sz="3509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6824925" y="6357300"/>
            <a:ext cx="5367075" cy="500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2"/>
          <p:cNvSpPr txBox="1"/>
          <p:nvPr/>
        </p:nvSpPr>
        <p:spPr>
          <a:xfrm>
            <a:off x="6824923" y="6357300"/>
            <a:ext cx="5344427" cy="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>
                <a:latin typeface="Times New Roman"/>
                <a:ea typeface="Times New Roman"/>
                <a:cs typeface="Times New Roman"/>
                <a:sym typeface="Times New Roman"/>
              </a:rPr>
              <a:t>Créditos: Reserva Verdes Pastos, 2020</a:t>
            </a:r>
            <a:endParaRPr sz="16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"/>
          <p:cNvSpPr txBox="1">
            <a:spLocks noGrp="1"/>
          </p:cNvSpPr>
          <p:nvPr>
            <p:ph type="title"/>
          </p:nvPr>
        </p:nvSpPr>
        <p:spPr>
          <a:xfrm>
            <a:off x="703400" y="0"/>
            <a:ext cx="5024100" cy="59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200" b="1">
                <a:latin typeface="Times New Roman"/>
                <a:ea typeface="Times New Roman"/>
                <a:cs typeface="Times New Roman"/>
                <a:sym typeface="Times New Roman"/>
              </a:rPr>
              <a:t>Coleta seletiva:</a:t>
            </a:r>
            <a:br>
              <a:rPr lang="pt-BR" sz="4200" b="1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pt-BR" sz="4200">
                <a:latin typeface="Times New Roman"/>
                <a:ea typeface="Times New Roman"/>
                <a:cs typeface="Times New Roman"/>
                <a:sym typeface="Times New Roman"/>
              </a:rPr>
              <a:t>Evite a degradação ambiental destinando os materiais recicláveis para catadores e ou cooperativas que sobrevivem da reciclagem.</a:t>
            </a:r>
            <a:endParaRPr sz="4200"/>
          </a:p>
        </p:txBody>
      </p:sp>
      <p:pic>
        <p:nvPicPr>
          <p:cNvPr id="103" name="Google Shape;10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34328"/>
            <a:ext cx="2121640" cy="128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78647" y="5837360"/>
            <a:ext cx="2185420" cy="874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3"/>
          <p:cNvPicPr preferRelativeResize="0"/>
          <p:nvPr/>
        </p:nvPicPr>
        <p:blipFill rotWithShape="1">
          <a:blip r:embed="rId5">
            <a:alphaModFix/>
          </a:blip>
          <a:srcRect b="22899"/>
          <a:stretch/>
        </p:blipFill>
        <p:spPr>
          <a:xfrm>
            <a:off x="5974600" y="1792638"/>
            <a:ext cx="6159701" cy="237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 txBox="1"/>
          <p:nvPr/>
        </p:nvSpPr>
        <p:spPr>
          <a:xfrm>
            <a:off x="697375" y="0"/>
            <a:ext cx="5016600" cy="59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5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Reutilização de materiais:</a:t>
            </a:r>
            <a:br>
              <a:rPr lang="pt-BR" sz="4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pt-BR" sz="4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Transforme o seu lixo em algo útil para seu cotidiano. </a:t>
            </a: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1" name="Google Shape;111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46" y="5634328"/>
            <a:ext cx="2121640" cy="128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78647" y="5837360"/>
            <a:ext cx="2185420" cy="874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4"/>
          <p:cNvPicPr preferRelativeResize="0"/>
          <p:nvPr/>
        </p:nvPicPr>
        <p:blipFill rotWithShape="1">
          <a:blip r:embed="rId5">
            <a:alphaModFix/>
          </a:blip>
          <a:srcRect l="15254"/>
          <a:stretch/>
        </p:blipFill>
        <p:spPr>
          <a:xfrm>
            <a:off x="6646475" y="32500"/>
            <a:ext cx="554552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"/>
          <p:cNvSpPr txBox="1"/>
          <p:nvPr/>
        </p:nvSpPr>
        <p:spPr>
          <a:xfrm>
            <a:off x="554575" y="1"/>
            <a:ext cx="5469300" cy="60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5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Aquisição e uso de materiais reutilizáveis: </a:t>
            </a:r>
            <a:r>
              <a:rPr lang="pt-BR" sz="4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Dê preferências a compra de produtos</a:t>
            </a:r>
            <a:br>
              <a:rPr lang="pt-BR" sz="4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pt-BR" sz="4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reutilizáveis.</a:t>
            </a:r>
            <a:endParaRPr sz="45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9" name="Google Shape;11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34328"/>
            <a:ext cx="2121640" cy="128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78647" y="5837360"/>
            <a:ext cx="2185420" cy="874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81475" y="1672175"/>
            <a:ext cx="3597975" cy="351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"/>
          <p:cNvSpPr txBox="1"/>
          <p:nvPr/>
        </p:nvSpPr>
        <p:spPr>
          <a:xfrm>
            <a:off x="527550" y="1"/>
            <a:ext cx="5469300" cy="6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5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Não jogue lixo na rua: </a:t>
            </a:r>
            <a:r>
              <a:rPr lang="pt-BR" sz="4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Não devemos jogar lixo na rua, uma vez que ele pode entupir bueiros e causar inundações.</a:t>
            </a:r>
            <a:r>
              <a:rPr lang="pt-BR" sz="3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  <p:pic>
        <p:nvPicPr>
          <p:cNvPr id="127" name="Google Shape;127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34328"/>
            <a:ext cx="2121640" cy="128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78647" y="5837360"/>
            <a:ext cx="2185420" cy="874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0967" y="1524000"/>
            <a:ext cx="3810000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"/>
          <p:cNvSpPr txBox="1"/>
          <p:nvPr/>
        </p:nvSpPr>
        <p:spPr>
          <a:xfrm>
            <a:off x="554600" y="148799"/>
            <a:ext cx="5469300" cy="58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0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Não jogue lixo no campo:</a:t>
            </a:r>
            <a:r>
              <a:rPr lang="pt-BR" sz="4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4000"/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Nos sítios e comunidades rurais, onde não existe coleta pública dos resíduos sólidos uma alternativa é escavar uma vala, jogar o lixo dentro</a:t>
            </a:r>
            <a:br>
              <a:rPr lang="pt-BR" sz="4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pt-BR" sz="4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por um determinado período e queimar. </a:t>
            </a:r>
            <a:endParaRPr sz="4000"/>
          </a:p>
        </p:txBody>
      </p:sp>
      <p:pic>
        <p:nvPicPr>
          <p:cNvPr id="135" name="Google Shape;13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2874"/>
            <a:ext cx="2121640" cy="128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78647" y="5837360"/>
            <a:ext cx="2185420" cy="874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7"/>
          <p:cNvPicPr preferRelativeResize="0"/>
          <p:nvPr/>
        </p:nvPicPr>
        <p:blipFill rotWithShape="1">
          <a:blip r:embed="rId5">
            <a:alphaModFix/>
          </a:blip>
          <a:srcRect r="17156"/>
          <a:stretch/>
        </p:blipFill>
        <p:spPr>
          <a:xfrm>
            <a:off x="7060725" y="782413"/>
            <a:ext cx="5131275" cy="529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"/>
          <p:cNvSpPr txBox="1"/>
          <p:nvPr/>
        </p:nvSpPr>
        <p:spPr>
          <a:xfrm>
            <a:off x="595175" y="1"/>
            <a:ext cx="5469300" cy="6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3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Economia de energia:</a:t>
            </a:r>
            <a:endParaRPr sz="430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3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 cidade ou no campo existem diversas alternativas e economizar energia de forma que tanto nossas finanças quanto o meio ambiente sejam beneficiados. </a:t>
            </a:r>
            <a:endParaRPr sz="43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3" name="Google Shape;14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34328"/>
            <a:ext cx="2121640" cy="128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78647" y="5837360"/>
            <a:ext cx="2185420" cy="874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35792" y="990600"/>
            <a:ext cx="4876800" cy="487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9"/>
          <p:cNvSpPr txBox="1"/>
          <p:nvPr/>
        </p:nvSpPr>
        <p:spPr>
          <a:xfrm>
            <a:off x="459900" y="1"/>
            <a:ext cx="5469300" cy="6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5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Prefira os eletrodomésticos com selo PROCEL:</a:t>
            </a:r>
            <a:endParaRPr sz="450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Eles apresentam melhor desempenho energético, logo, economizam o consumo de energia.</a:t>
            </a:r>
            <a:endParaRPr sz="45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1" name="Google Shape;151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34328"/>
            <a:ext cx="2121640" cy="128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78647" y="5837360"/>
            <a:ext cx="2185420" cy="874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94500" y="1062014"/>
            <a:ext cx="4733976" cy="4733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0"/>
          <p:cNvSpPr txBox="1"/>
          <p:nvPr/>
        </p:nvSpPr>
        <p:spPr>
          <a:xfrm>
            <a:off x="446375" y="1"/>
            <a:ext cx="5469300" cy="6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5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Arquitetura ambiental:</a:t>
            </a:r>
            <a:endParaRPr sz="450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Ao planejar construir desenvolva projetos que consideram padrões de boas práticas ambientais.</a:t>
            </a:r>
            <a:endParaRPr sz="45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9" name="Google Shape;159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34328"/>
            <a:ext cx="2121640" cy="128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78647" y="5837360"/>
            <a:ext cx="2185420" cy="874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83117" y="990600"/>
            <a:ext cx="4876800" cy="487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1"/>
          <p:cNvSpPr txBox="1"/>
          <p:nvPr/>
        </p:nvSpPr>
        <p:spPr>
          <a:xfrm>
            <a:off x="351700" y="1"/>
            <a:ext cx="5469300" cy="6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5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Diminua o uso de descartáveis:</a:t>
            </a:r>
            <a:endParaRPr sz="450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Campanhas como “adote um copo” e o não uso de canudos, ajudam na diminuição do uso desses produtos. </a:t>
            </a:r>
            <a:endParaRPr sz="4500"/>
          </a:p>
        </p:txBody>
      </p:sp>
      <p:pic>
        <p:nvPicPr>
          <p:cNvPr id="167" name="Google Shape;167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34328"/>
            <a:ext cx="2121640" cy="128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78647" y="5837360"/>
            <a:ext cx="2185420" cy="874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57042" y="617438"/>
            <a:ext cx="5623134" cy="56231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2"/>
          <p:cNvSpPr txBox="1"/>
          <p:nvPr/>
        </p:nvSpPr>
        <p:spPr>
          <a:xfrm>
            <a:off x="527525" y="1"/>
            <a:ext cx="5469300" cy="60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2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Captação e o aproveitamento da água da chuva:</a:t>
            </a:r>
            <a:endParaRPr sz="420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água da chuva pode ser</a:t>
            </a:r>
            <a:r>
              <a:rPr lang="pt-BR" sz="4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4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utilizada para tarefas domésticas, ajudando também a diminuir a sua fatura mensal de consumo.</a:t>
            </a:r>
            <a:endParaRPr sz="4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5" name="Google Shape;175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34328"/>
            <a:ext cx="2121640" cy="128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78647" y="5837360"/>
            <a:ext cx="2185420" cy="874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2"/>
          <p:cNvPicPr preferRelativeResize="0"/>
          <p:nvPr/>
        </p:nvPicPr>
        <p:blipFill rotWithShape="1">
          <a:blip r:embed="rId5">
            <a:alphaModFix/>
          </a:blip>
          <a:srcRect l="4260"/>
          <a:stretch/>
        </p:blipFill>
        <p:spPr>
          <a:xfrm>
            <a:off x="6405600" y="0"/>
            <a:ext cx="576787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3"/>
          <p:cNvSpPr txBox="1"/>
          <p:nvPr/>
        </p:nvSpPr>
        <p:spPr>
          <a:xfrm>
            <a:off x="473450" y="1"/>
            <a:ext cx="5469300" cy="6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5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Evite o desperdício de água:</a:t>
            </a:r>
            <a:endParaRPr sz="450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Existem inúmeras estratégias que podem ser adotadas para economia hídrica em nossos lares, espaços, igrejas e projetos.</a:t>
            </a:r>
            <a:endParaRPr sz="45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3" name="Google Shape;183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2874"/>
            <a:ext cx="2121640" cy="128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78647" y="5837360"/>
            <a:ext cx="2185420" cy="874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3"/>
          <p:cNvPicPr preferRelativeResize="0"/>
          <p:nvPr/>
        </p:nvPicPr>
        <p:blipFill rotWithShape="1">
          <a:blip r:embed="rId5">
            <a:alphaModFix/>
          </a:blip>
          <a:srcRect r="30507"/>
          <a:stretch/>
        </p:blipFill>
        <p:spPr>
          <a:xfrm>
            <a:off x="6416475" y="0"/>
            <a:ext cx="577552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4"/>
          <p:cNvSpPr txBox="1"/>
          <p:nvPr/>
        </p:nvSpPr>
        <p:spPr>
          <a:xfrm>
            <a:off x="459900" y="1"/>
            <a:ext cx="5469300" cy="60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5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Troque sacolas plásticas por sacolas retornáveis:</a:t>
            </a:r>
            <a:endParaRPr sz="450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 uso dessas sacolas reduz a quantidade de plástico descartada no meio ambiente. </a:t>
            </a:r>
            <a:endParaRPr sz="4500"/>
          </a:p>
        </p:txBody>
      </p:sp>
      <p:pic>
        <p:nvPicPr>
          <p:cNvPr id="191" name="Google Shape;19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34328"/>
            <a:ext cx="2121640" cy="128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78647" y="5837360"/>
            <a:ext cx="2185420" cy="874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16475" y="0"/>
            <a:ext cx="5750924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5"/>
          <p:cNvSpPr txBox="1"/>
          <p:nvPr/>
        </p:nvSpPr>
        <p:spPr>
          <a:xfrm>
            <a:off x="521525" y="0"/>
            <a:ext cx="4947900" cy="60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5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Consumo consciente:</a:t>
            </a:r>
            <a:endParaRPr sz="450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 hora de comprar, reflita se você realmente precisa daquele produto.</a:t>
            </a:r>
            <a:endParaRPr sz="45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9" name="Google Shape;199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34328"/>
            <a:ext cx="2121640" cy="128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78647" y="5837360"/>
            <a:ext cx="2185420" cy="874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16467" y="200738"/>
            <a:ext cx="5623133" cy="56231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6"/>
          <p:cNvSpPr txBox="1"/>
          <p:nvPr/>
        </p:nvSpPr>
        <p:spPr>
          <a:xfrm>
            <a:off x="602675" y="0"/>
            <a:ext cx="4866600" cy="60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5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Evite o desperdício de comida:</a:t>
            </a:r>
            <a:endParaRPr sz="450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Coloque em seu prato somente aquilo que você sabe que irá consumir. </a:t>
            </a:r>
            <a:endParaRPr sz="4500"/>
          </a:p>
        </p:txBody>
      </p:sp>
      <p:pic>
        <p:nvPicPr>
          <p:cNvPr id="207" name="Google Shape;207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34328"/>
            <a:ext cx="2121640" cy="128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78647" y="5837360"/>
            <a:ext cx="2185420" cy="874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6"/>
          <p:cNvPicPr preferRelativeResize="0"/>
          <p:nvPr/>
        </p:nvPicPr>
        <p:blipFill rotWithShape="1">
          <a:blip r:embed="rId5">
            <a:alphaModFix/>
          </a:blip>
          <a:srcRect r="11668"/>
          <a:stretch/>
        </p:blipFill>
        <p:spPr>
          <a:xfrm>
            <a:off x="6504150" y="1449574"/>
            <a:ext cx="5687851" cy="39588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7"/>
          <p:cNvSpPr txBox="1"/>
          <p:nvPr/>
        </p:nvSpPr>
        <p:spPr>
          <a:xfrm>
            <a:off x="440375" y="0"/>
            <a:ext cx="5221200" cy="60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2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Plante árvores:</a:t>
            </a:r>
            <a:endParaRPr sz="4200"/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Elas contribuem para purificação do ar, conservação da água e restauração da</a:t>
            </a:r>
            <a:br>
              <a:rPr lang="pt-BR" sz="4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pt-BR" sz="4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capacidade produtiva do solo. Além disso, árvores e plantas deixam os  ambientes mais frescos, bonitos e agradáveis.</a:t>
            </a:r>
            <a:endParaRPr sz="42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15" name="Google Shape;215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34328"/>
            <a:ext cx="2121640" cy="128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78647" y="5837360"/>
            <a:ext cx="2185420" cy="874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7"/>
          <p:cNvPicPr preferRelativeResize="0"/>
          <p:nvPr/>
        </p:nvPicPr>
        <p:blipFill rotWithShape="1">
          <a:blip r:embed="rId5">
            <a:alphaModFix/>
          </a:blip>
          <a:srcRect b="6898"/>
          <a:stretch/>
        </p:blipFill>
        <p:spPr>
          <a:xfrm>
            <a:off x="6667400" y="0"/>
            <a:ext cx="55246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17"/>
          <p:cNvSpPr/>
          <p:nvPr/>
        </p:nvSpPr>
        <p:spPr>
          <a:xfrm>
            <a:off x="6667400" y="6357300"/>
            <a:ext cx="5524600" cy="500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7"/>
          <p:cNvSpPr txBox="1"/>
          <p:nvPr/>
        </p:nvSpPr>
        <p:spPr>
          <a:xfrm>
            <a:off x="6667399" y="6352863"/>
            <a:ext cx="5501950" cy="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>
                <a:latin typeface="Times New Roman"/>
                <a:ea typeface="Times New Roman"/>
                <a:cs typeface="Times New Roman"/>
                <a:sym typeface="Times New Roman"/>
              </a:rPr>
              <a:t>Créditos: Reserva Verdes Pastos, 2020</a:t>
            </a:r>
            <a:endParaRPr sz="16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8"/>
          <p:cNvSpPr txBox="1"/>
          <p:nvPr/>
        </p:nvSpPr>
        <p:spPr>
          <a:xfrm>
            <a:off x="602700" y="0"/>
            <a:ext cx="4988400" cy="60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2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Adquira produtos orgânicos: </a:t>
            </a:r>
            <a:endParaRPr sz="42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Fortaleça a economia do seu município e opte por</a:t>
            </a:r>
            <a:r>
              <a:rPr lang="pt-BR" sz="4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4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consumir produtos da agricultura familiar produzidos sem uso de agrotóxicos. </a:t>
            </a:r>
            <a:endParaRPr sz="42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25" name="Google Shape;225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34328"/>
            <a:ext cx="2121640" cy="128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78647" y="5837360"/>
            <a:ext cx="2185420" cy="874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8"/>
          <p:cNvPicPr preferRelativeResize="0"/>
          <p:nvPr/>
        </p:nvPicPr>
        <p:blipFill rotWithShape="1">
          <a:blip r:embed="rId5">
            <a:alphaModFix/>
          </a:blip>
          <a:srcRect l="26664" r="14667"/>
          <a:stretch/>
        </p:blipFill>
        <p:spPr>
          <a:xfrm>
            <a:off x="6634675" y="0"/>
            <a:ext cx="5557328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9"/>
          <p:cNvSpPr txBox="1"/>
          <p:nvPr/>
        </p:nvSpPr>
        <p:spPr>
          <a:xfrm>
            <a:off x="670325" y="0"/>
            <a:ext cx="4880100" cy="60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5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Exerça seus direitos ambientais: </a:t>
            </a:r>
            <a:endParaRPr sz="45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Sempre que perceber a violação de leis ambientais denuncie às autoridades competentes.</a:t>
            </a:r>
            <a:endParaRPr sz="45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33" name="Google Shape;233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34328"/>
            <a:ext cx="2121640" cy="128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78647" y="5837360"/>
            <a:ext cx="2185420" cy="874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26801" y="1808000"/>
            <a:ext cx="5665199" cy="324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0"/>
          <p:cNvSpPr txBox="1"/>
          <p:nvPr/>
        </p:nvSpPr>
        <p:spPr>
          <a:xfrm>
            <a:off x="700125" y="0"/>
            <a:ext cx="4769100" cy="60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5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Conselho Municipal de Meio Ambiente</a:t>
            </a:r>
            <a:r>
              <a:rPr lang="pt-BR" sz="4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Incentive e apoie a inserção de membros da igreja nos  diferentes conselhos municipais.</a:t>
            </a:r>
            <a:endParaRPr sz="45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41" name="Google Shape;241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34328"/>
            <a:ext cx="2121640" cy="128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78647" y="5837360"/>
            <a:ext cx="2185420" cy="874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59692" y="1309675"/>
            <a:ext cx="4876800" cy="42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1"/>
          <p:cNvSpPr txBox="1"/>
          <p:nvPr/>
        </p:nvSpPr>
        <p:spPr>
          <a:xfrm>
            <a:off x="537175" y="0"/>
            <a:ext cx="4932000" cy="60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3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Celebre a semana do meio ambiente:</a:t>
            </a:r>
            <a:endParaRPr sz="430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3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Desenvolva atividades</a:t>
            </a:r>
            <a:br>
              <a:rPr lang="pt-BR" sz="43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pt-BR" sz="43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relacionadas ao meio ambiente nos projetos da igreja local e nos cultos semanais.</a:t>
            </a:r>
            <a:endParaRPr sz="43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49" name="Google Shape;249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34328"/>
            <a:ext cx="2121640" cy="128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78647" y="5837360"/>
            <a:ext cx="2185420" cy="874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1"/>
          <p:cNvPicPr preferRelativeResize="0"/>
          <p:nvPr/>
        </p:nvPicPr>
        <p:blipFill rotWithShape="1">
          <a:blip r:embed="rId5">
            <a:alphaModFix/>
          </a:blip>
          <a:srcRect r="15966"/>
          <a:stretch/>
        </p:blipFill>
        <p:spPr>
          <a:xfrm>
            <a:off x="6548875" y="0"/>
            <a:ext cx="5643123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1"/>
          <p:cNvSpPr/>
          <p:nvPr/>
        </p:nvSpPr>
        <p:spPr>
          <a:xfrm>
            <a:off x="6548873" y="6357298"/>
            <a:ext cx="5643125" cy="500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21"/>
          <p:cNvSpPr txBox="1"/>
          <p:nvPr/>
        </p:nvSpPr>
        <p:spPr>
          <a:xfrm>
            <a:off x="6548873" y="6357298"/>
            <a:ext cx="5643125" cy="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latin typeface="Times New Roman"/>
                <a:ea typeface="Times New Roman"/>
                <a:cs typeface="Times New Roman"/>
                <a:sym typeface="Times New Roman"/>
              </a:rPr>
              <a:t>Créditos: Reserva Verdes Pastos, 2020</a:t>
            </a:r>
            <a:endParaRPr sz="16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2"/>
          <p:cNvSpPr txBox="1"/>
          <p:nvPr/>
        </p:nvSpPr>
        <p:spPr>
          <a:xfrm>
            <a:off x="659400" y="0"/>
            <a:ext cx="4809900" cy="60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3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Momento ambiental:</a:t>
            </a:r>
            <a:endParaRPr sz="430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3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Insira na programação da sua igreja atividades que levem ao cristão a refletir acerca de sua responsabilidade ambiental.</a:t>
            </a:r>
            <a:endParaRPr sz="43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59" name="Google Shape;259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34328"/>
            <a:ext cx="2121640" cy="128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78647" y="5837360"/>
            <a:ext cx="2185420" cy="874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2"/>
          <p:cNvPicPr preferRelativeResize="0"/>
          <p:nvPr/>
        </p:nvPicPr>
        <p:blipFill rotWithShape="1">
          <a:blip r:embed="rId5">
            <a:alphaModFix/>
          </a:blip>
          <a:srcRect l="18110" r="26026"/>
          <a:stretch/>
        </p:blipFill>
        <p:spPr>
          <a:xfrm>
            <a:off x="6605275" y="0"/>
            <a:ext cx="5586726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2"/>
          <p:cNvSpPr/>
          <p:nvPr/>
        </p:nvSpPr>
        <p:spPr>
          <a:xfrm>
            <a:off x="6605275" y="6357300"/>
            <a:ext cx="5586725" cy="500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22"/>
          <p:cNvSpPr txBox="1"/>
          <p:nvPr/>
        </p:nvSpPr>
        <p:spPr>
          <a:xfrm>
            <a:off x="6616599" y="6352863"/>
            <a:ext cx="5564076" cy="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latin typeface="Times New Roman"/>
                <a:ea typeface="Times New Roman"/>
                <a:cs typeface="Times New Roman"/>
                <a:sym typeface="Times New Roman"/>
              </a:rPr>
              <a:t>Créditos: Reserva Verdes Pastos, 2020</a:t>
            </a:r>
            <a:endParaRPr sz="16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3"/>
          <p:cNvSpPr txBox="1"/>
          <p:nvPr/>
        </p:nvSpPr>
        <p:spPr>
          <a:xfrm>
            <a:off x="550750" y="0"/>
            <a:ext cx="4918500" cy="60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2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Lixo zero para igrejas e eventos </a:t>
            </a:r>
            <a:r>
              <a:rPr lang="pt-BR" sz="4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Buscar objetivamente diminuir até zerar o lixo nas áreas dos templos, espaços para cultos, reuniões, congressos, acampamentos, etc. </a:t>
            </a:r>
            <a:endParaRPr sz="4200"/>
          </a:p>
        </p:txBody>
      </p:sp>
      <p:pic>
        <p:nvPicPr>
          <p:cNvPr id="269" name="Google Shape;269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34328"/>
            <a:ext cx="2121640" cy="128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78647" y="5837360"/>
            <a:ext cx="2185420" cy="874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05342" y="990600"/>
            <a:ext cx="4876800" cy="487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lh5.googleusercontent.com/EWxlHLvM6SzyIokWE5_DGhLiOACXoZquiPP_y-lLKylvc72UC6uPLZIwrqskfWoB-1l5OswENMO5PN1XIttM-RmDYdwUjomlk4zT7mKqGecViVScGGWAhr7N9JrGL8jc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6" r="26687" b="14150"/>
          <a:stretch/>
        </p:blipFill>
        <p:spPr bwMode="auto">
          <a:xfrm>
            <a:off x="6575913" y="0"/>
            <a:ext cx="56160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" name="Google Shape;276;p24"/>
          <p:cNvSpPr txBox="1"/>
          <p:nvPr/>
        </p:nvSpPr>
        <p:spPr>
          <a:xfrm>
            <a:off x="577925" y="0"/>
            <a:ext cx="4891500" cy="60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3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Projetos e meio ambiente: </a:t>
            </a:r>
            <a:endParaRPr sz="430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3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Todos os projetos desenvolvidos pela ACEV/ACEV Social devem observar as boas práticas ambientais contidas neste guia.</a:t>
            </a:r>
            <a:endParaRPr sz="43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77" name="Google Shape;277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5634328"/>
            <a:ext cx="2121640" cy="128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78647" y="5837360"/>
            <a:ext cx="2185420" cy="874778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4"/>
          <p:cNvSpPr/>
          <p:nvPr/>
        </p:nvSpPr>
        <p:spPr>
          <a:xfrm>
            <a:off x="6575913" y="6357300"/>
            <a:ext cx="5606311" cy="500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263;p22"/>
          <p:cNvSpPr txBox="1"/>
          <p:nvPr/>
        </p:nvSpPr>
        <p:spPr>
          <a:xfrm>
            <a:off x="6566137" y="6357300"/>
            <a:ext cx="5625863" cy="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latin typeface="Times New Roman"/>
                <a:ea typeface="Times New Roman"/>
                <a:cs typeface="Times New Roman"/>
                <a:sym typeface="Times New Roman"/>
              </a:rPr>
              <a:t>Créditos: Reserva Verdes Pastos, 2020</a:t>
            </a:r>
            <a:endParaRPr sz="16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5"/>
          <p:cNvSpPr txBox="1"/>
          <p:nvPr/>
        </p:nvSpPr>
        <p:spPr>
          <a:xfrm>
            <a:off x="618650" y="0"/>
            <a:ext cx="4850700" cy="60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2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Discipulado e meio ambiente: </a:t>
            </a:r>
            <a:endParaRPr sz="4200"/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Inserir no discipulado de cada igreja local as informações contidas neste guia, bem como conteúdo bíblico que oriente o cristão a preservar o meio ambiente.</a:t>
            </a:r>
            <a:endParaRPr sz="4200"/>
          </a:p>
        </p:txBody>
      </p:sp>
      <p:pic>
        <p:nvPicPr>
          <p:cNvPr id="287" name="Google Shape;287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34328"/>
            <a:ext cx="2121640" cy="128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78647" y="5837360"/>
            <a:ext cx="2185420" cy="874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0850" y="662725"/>
            <a:ext cx="5681145" cy="55325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6"/>
          <p:cNvSpPr txBox="1"/>
          <p:nvPr/>
        </p:nvSpPr>
        <p:spPr>
          <a:xfrm>
            <a:off x="740875" y="0"/>
            <a:ext cx="4728300" cy="60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5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Não ao uso de agrotóxicos:</a:t>
            </a:r>
            <a:endParaRPr sz="450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Utilizar</a:t>
            </a:r>
            <a:r>
              <a:rPr lang="pt-BR" sz="45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4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defensivos naturais em suas plantações. </a:t>
            </a:r>
            <a:endParaRPr sz="45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95" name="Google Shape;295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34328"/>
            <a:ext cx="2121640" cy="128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78647" y="5837360"/>
            <a:ext cx="2185420" cy="874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6"/>
          <p:cNvPicPr preferRelativeResize="0"/>
          <p:nvPr/>
        </p:nvPicPr>
        <p:blipFill rotWithShape="1">
          <a:blip r:embed="rId5">
            <a:alphaModFix/>
          </a:blip>
          <a:srcRect l="17898"/>
          <a:stretch/>
        </p:blipFill>
        <p:spPr>
          <a:xfrm>
            <a:off x="6621100" y="0"/>
            <a:ext cx="557090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7"/>
          <p:cNvSpPr txBox="1"/>
          <p:nvPr/>
        </p:nvSpPr>
        <p:spPr>
          <a:xfrm>
            <a:off x="570375" y="1"/>
            <a:ext cx="5469300" cy="6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5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Desmatamento:</a:t>
            </a:r>
            <a:endParaRPr sz="450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natureza deve ser preservada. Para o cultivo de plantas e criação de animais, observe as orientações dos órgãos reguladores e os princípios bíblicos.</a:t>
            </a:r>
            <a:endParaRPr sz="4500"/>
          </a:p>
        </p:txBody>
      </p:sp>
      <p:pic>
        <p:nvPicPr>
          <p:cNvPr id="303" name="Google Shape;30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34328"/>
            <a:ext cx="2121640" cy="128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78647" y="5837360"/>
            <a:ext cx="2185420" cy="874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05367" y="990600"/>
            <a:ext cx="4876800" cy="487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8"/>
          <p:cNvSpPr txBox="1"/>
          <p:nvPr/>
        </p:nvSpPr>
        <p:spPr>
          <a:xfrm>
            <a:off x="622225" y="54325"/>
            <a:ext cx="5469300" cy="59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5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Gaiola zero:</a:t>
            </a:r>
            <a:endParaRPr sz="450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ACEV recomenda o não uso de gaiolas e o aprisionamento de</a:t>
            </a:r>
            <a:br>
              <a:rPr lang="pt-BR" sz="4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pt-BR" sz="4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pássaros pelos seus líderes, membros de igrejas e beneficiários de projetos.</a:t>
            </a:r>
            <a:endParaRPr sz="4500"/>
          </a:p>
        </p:txBody>
      </p:sp>
      <p:pic>
        <p:nvPicPr>
          <p:cNvPr id="311" name="Google Shape;311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34328"/>
            <a:ext cx="2121640" cy="128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78647" y="5837360"/>
            <a:ext cx="2185420" cy="874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8"/>
          <p:cNvPicPr preferRelativeResize="0"/>
          <p:nvPr/>
        </p:nvPicPr>
        <p:blipFill rotWithShape="1">
          <a:blip r:embed="rId5">
            <a:alphaModFix amt="90000"/>
          </a:blip>
          <a:srcRect l="16850" r="20972"/>
          <a:stretch/>
        </p:blipFill>
        <p:spPr>
          <a:xfrm>
            <a:off x="6607749" y="0"/>
            <a:ext cx="5594001" cy="6836549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28"/>
          <p:cNvSpPr/>
          <p:nvPr/>
        </p:nvSpPr>
        <p:spPr>
          <a:xfrm>
            <a:off x="6578499" y="6357300"/>
            <a:ext cx="5613501" cy="500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28"/>
          <p:cNvSpPr txBox="1"/>
          <p:nvPr/>
        </p:nvSpPr>
        <p:spPr>
          <a:xfrm>
            <a:off x="6578499" y="6357300"/>
            <a:ext cx="5594001" cy="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latin typeface="Times New Roman"/>
                <a:ea typeface="Times New Roman"/>
                <a:cs typeface="Times New Roman"/>
                <a:sym typeface="Times New Roman"/>
              </a:rPr>
              <a:t>Créditos: Reserva Verdes Pastos, 2020</a:t>
            </a:r>
            <a:endParaRPr sz="16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9"/>
          <p:cNvSpPr txBox="1"/>
          <p:nvPr/>
        </p:nvSpPr>
        <p:spPr>
          <a:xfrm>
            <a:off x="510000" y="0"/>
            <a:ext cx="5228400" cy="63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3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Proteção aos animais e caça:</a:t>
            </a:r>
            <a:endParaRPr sz="3900"/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3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ACEV recomenda que seus líderes e membros não devem praticar nenhum tipo de caça predatória e esportiva. A caça é tolerável quando da necessidade para alimentação, quando não há outra alternativa. </a:t>
            </a:r>
            <a:endParaRPr sz="39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21" name="Google Shape;321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34328"/>
            <a:ext cx="2121640" cy="128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78647" y="5837360"/>
            <a:ext cx="2185420" cy="874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9"/>
          <p:cNvPicPr preferRelativeResize="0"/>
          <p:nvPr/>
        </p:nvPicPr>
        <p:blipFill rotWithShape="1">
          <a:blip r:embed="rId5">
            <a:alphaModFix/>
          </a:blip>
          <a:srcRect r="15211"/>
          <a:stretch/>
        </p:blipFill>
        <p:spPr>
          <a:xfrm>
            <a:off x="6721600" y="0"/>
            <a:ext cx="54704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29"/>
          <p:cNvSpPr/>
          <p:nvPr/>
        </p:nvSpPr>
        <p:spPr>
          <a:xfrm>
            <a:off x="6721600" y="6357300"/>
            <a:ext cx="5470400" cy="500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29"/>
          <p:cNvSpPr txBox="1"/>
          <p:nvPr/>
        </p:nvSpPr>
        <p:spPr>
          <a:xfrm>
            <a:off x="6721600" y="6361917"/>
            <a:ext cx="5470400" cy="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latin typeface="Times New Roman"/>
                <a:ea typeface="Times New Roman"/>
                <a:cs typeface="Times New Roman"/>
                <a:sym typeface="Times New Roman"/>
              </a:rPr>
              <a:t>Créditos: Reserva Verdes Pastos, 2020</a:t>
            </a:r>
            <a:endParaRPr sz="16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0"/>
          <p:cNvSpPr txBox="1"/>
          <p:nvPr/>
        </p:nvSpPr>
        <p:spPr>
          <a:xfrm>
            <a:off x="618650" y="0"/>
            <a:ext cx="4850700" cy="63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5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Queimadas:</a:t>
            </a:r>
            <a:endParaRPr sz="450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Não degradar o meio ambiente com queimadas.</a:t>
            </a:r>
            <a:endParaRPr sz="4500"/>
          </a:p>
        </p:txBody>
      </p:sp>
      <p:pic>
        <p:nvPicPr>
          <p:cNvPr id="331" name="Google Shape;331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34328"/>
            <a:ext cx="2121640" cy="128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78647" y="5837360"/>
            <a:ext cx="2185420" cy="874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30"/>
          <p:cNvPicPr preferRelativeResize="0"/>
          <p:nvPr/>
        </p:nvPicPr>
        <p:blipFill rotWithShape="1">
          <a:blip r:embed="rId5">
            <a:alphaModFix/>
          </a:blip>
          <a:srcRect l="5263" r="27514"/>
          <a:stretch/>
        </p:blipFill>
        <p:spPr>
          <a:xfrm>
            <a:off x="6702575" y="-37726"/>
            <a:ext cx="5489425" cy="689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1"/>
          <p:cNvSpPr txBox="1"/>
          <p:nvPr/>
        </p:nvSpPr>
        <p:spPr>
          <a:xfrm>
            <a:off x="564325" y="0"/>
            <a:ext cx="4905000" cy="63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5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Economia restaurativa e circular:</a:t>
            </a:r>
            <a:endParaRPr sz="450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4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Opte por restaurar o que for possível para o seu</a:t>
            </a:r>
            <a:r>
              <a:rPr lang="pt-BR" sz="4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4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próprio uso e ou doação.</a:t>
            </a:r>
            <a:endParaRPr sz="4500"/>
          </a:p>
        </p:txBody>
      </p:sp>
      <p:pic>
        <p:nvPicPr>
          <p:cNvPr id="339" name="Google Shape;339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34328"/>
            <a:ext cx="2121640" cy="128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78647" y="5837360"/>
            <a:ext cx="2185420" cy="874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51042" y="914400"/>
            <a:ext cx="5029200" cy="502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6.googleusercontent.com/9bUZoD0R13NuNxcbHgiVSN7w7wmiJ69g8JpCSwppAzEM719FISAn74J1e9GgRxiddx3SY4J2pCpcUoY1ddUEn0_FDZRAoOj9Bg0iWe3cALlqTV-OXKNVGaqdI5lKGBh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001" y="0"/>
            <a:ext cx="5505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6" name="Google Shape;346;p32"/>
          <p:cNvSpPr txBox="1"/>
          <p:nvPr/>
        </p:nvSpPr>
        <p:spPr>
          <a:xfrm>
            <a:off x="510000" y="306300"/>
            <a:ext cx="4997400" cy="54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3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Caminhe, contemple a natureza, ame a criação: </a:t>
            </a:r>
            <a:r>
              <a:rPr lang="pt-BR" sz="3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“Olhem os passarinhos... Olhem como crescem os lírios do campo... nem o rei Salomão, em toda a sua glória, jamais</a:t>
            </a:r>
            <a:br>
              <a:rPr lang="pt-BR" sz="3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pt-BR" sz="3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 vestiu como um deles” (Mateus 6:26;28-29). </a:t>
            </a:r>
            <a:endParaRPr sz="39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47" name="Google Shape;347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5634328"/>
            <a:ext cx="2121640" cy="128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78647" y="5820268"/>
            <a:ext cx="2185420" cy="874778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32"/>
          <p:cNvSpPr/>
          <p:nvPr/>
        </p:nvSpPr>
        <p:spPr>
          <a:xfrm>
            <a:off x="6686001" y="6357300"/>
            <a:ext cx="5505999" cy="500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32"/>
          <p:cNvSpPr txBox="1"/>
          <p:nvPr/>
        </p:nvSpPr>
        <p:spPr>
          <a:xfrm>
            <a:off x="6686001" y="6357300"/>
            <a:ext cx="5483349" cy="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>
                <a:latin typeface="Times New Roman"/>
                <a:ea typeface="Times New Roman"/>
                <a:cs typeface="Times New Roman"/>
                <a:sym typeface="Times New Roman"/>
              </a:rPr>
              <a:t>Créditos: Reserva Verdes Pastos, 2020</a:t>
            </a:r>
            <a:endParaRPr sz="16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92b2129455_0_18"/>
          <p:cNvSpPr txBox="1"/>
          <p:nvPr/>
        </p:nvSpPr>
        <p:spPr>
          <a:xfrm>
            <a:off x="1799924" y="805759"/>
            <a:ext cx="8528365" cy="4896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None/>
            </a:pPr>
            <a:r>
              <a:rPr lang="pt-BR" sz="39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Para meditação: </a:t>
            </a:r>
            <a:endParaRPr sz="39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Gênesis 1: 28-30; </a:t>
            </a:r>
            <a:endParaRPr sz="39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Deuteronômio 20:10-20; </a:t>
            </a:r>
            <a:endParaRPr sz="39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Deuteronômio 22;23; </a:t>
            </a:r>
            <a:endParaRPr sz="39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Levíticos 25; </a:t>
            </a:r>
            <a:endParaRPr sz="39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Salmo 1;</a:t>
            </a:r>
            <a:endParaRPr sz="39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Isaías 11; </a:t>
            </a:r>
            <a:endParaRPr sz="39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Isaías 55: 12-13;</a:t>
            </a:r>
            <a:endParaRPr sz="39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Isaías 61: 1-3;</a:t>
            </a:r>
            <a:endParaRPr sz="39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57" name="Google Shape;357;g92b2129455_0_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34328"/>
            <a:ext cx="2121640" cy="128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g92b2129455_0_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06572" y="5983218"/>
            <a:ext cx="2185420" cy="8747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09450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Google Shape;357;g92b2129455_0_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34328"/>
            <a:ext cx="2121640" cy="128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g92b2129455_0_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06572" y="5983218"/>
            <a:ext cx="2185420" cy="874778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g92b2129455_0_18"/>
          <p:cNvSpPr txBox="1"/>
          <p:nvPr/>
        </p:nvSpPr>
        <p:spPr>
          <a:xfrm>
            <a:off x="3697256" y="680790"/>
            <a:ext cx="4733700" cy="54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9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Para meditação:</a:t>
            </a:r>
            <a:endParaRPr sz="39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Ezequiel 34:26-28; </a:t>
            </a:r>
            <a:endParaRPr sz="39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Salmo 84: 1-4;</a:t>
            </a:r>
            <a:endParaRPr sz="39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Mateus 6:25-34; João 1: 1-4;</a:t>
            </a:r>
            <a:endParaRPr sz="39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Hebreus 1:1-4 ; Efésios 1:1-10; Colossenses 1:15-20; </a:t>
            </a:r>
            <a:endParaRPr sz="39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Romanos 8:19-22.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919</Words>
  <Application>Microsoft Office PowerPoint</Application>
  <PresentationFormat>Widescreen</PresentationFormat>
  <Paragraphs>78</Paragraphs>
  <Slides>34</Slides>
  <Notes>34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34</vt:i4>
      </vt:variant>
    </vt:vector>
  </HeadingPairs>
  <TitlesOfParts>
    <vt:vector size="38" baseType="lpstr">
      <vt:lpstr>Arial</vt:lpstr>
      <vt:lpstr>Calibri</vt:lpstr>
      <vt:lpstr>Times New Roman</vt:lpstr>
      <vt:lpstr>Tema do Office</vt:lpstr>
      <vt:lpstr>GUIA DE BOAS PRÁTICAS COM O MEIO AMBIENTE </vt:lpstr>
      <vt:lpstr>Por causa de uma consciência bíblico-cristã (ortopraxia) e por uma questão ética educacional a ACEV e a ACEV Social, através de suas  igrejas, projetos, líderes, membros e voluntários, se compromete em contribuir com a preservação do meio ambiente. </vt:lpstr>
      <vt:lpstr>Coleta seletiva: Evite a degradação ambiental destinando os materiais recicláveis para catadores e ou cooperativas que sobrevivem da reciclagem.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GUIA DE BOAS PRÁTICAS COM O MEIO AMBIENTE</dc:title>
  <dc:creator>Adriele Mercia</dc:creator>
  <cp:lastModifiedBy>Usuario</cp:lastModifiedBy>
  <cp:revision>3</cp:revision>
  <dcterms:created xsi:type="dcterms:W3CDTF">2020-07-30T19:06:43Z</dcterms:created>
  <dcterms:modified xsi:type="dcterms:W3CDTF">2021-02-05T14:19:58Z</dcterms:modified>
</cp:coreProperties>
</file>